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8" r:id="rId2"/>
    <p:sldId id="326" r:id="rId3"/>
    <p:sldId id="323" r:id="rId4"/>
    <p:sldId id="330" r:id="rId5"/>
    <p:sldId id="315" r:id="rId6"/>
    <p:sldId id="313" r:id="rId7"/>
    <p:sldId id="312" r:id="rId8"/>
    <p:sldId id="319" r:id="rId9"/>
    <p:sldId id="321" r:id="rId10"/>
    <p:sldId id="277" r:id="rId11"/>
    <p:sldId id="268" r:id="rId12"/>
    <p:sldId id="301" r:id="rId13"/>
    <p:sldId id="336" r:id="rId14"/>
    <p:sldId id="334" r:id="rId15"/>
    <p:sldId id="335" r:id="rId16"/>
    <p:sldId id="263" r:id="rId17"/>
    <p:sldId id="265" r:id="rId18"/>
    <p:sldId id="345" r:id="rId19"/>
    <p:sldId id="340" r:id="rId20"/>
    <p:sldId id="280" r:id="rId21"/>
    <p:sldId id="281" r:id="rId22"/>
    <p:sldId id="34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FF"/>
    <a:srgbClr val="F7FCB4"/>
    <a:srgbClr val="008080"/>
    <a:srgbClr val="CCFFFF"/>
    <a:srgbClr val="9999FF"/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09B0-7E27-4D46-A7D1-2D4785E6DAA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E3BFA-B84C-46F9-B2B1-A26F69E7D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12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3BFA-B84C-46F9-B2B1-A26F69E7D2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1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100000"/>
                <a:hueMod val="100000"/>
                <a:satMod val="106000"/>
                <a:alpha val="53000"/>
                <a:lumMod val="10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8CD9D0-51B1-4926-BEDE-31AF928EAF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2D12BD-70DC-4442-8058-703F0817B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antegra-spb.com/01/fatty-acids-the-greatest-deficiency-in-human-nutrition/" TargetMode="External"/><Relationship Id="rId2" Type="http://schemas.openxmlformats.org/officeDocument/2006/relationships/hyperlink" Target="http://blog.santegra-spb.com/02/sunshine-vitamin-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antegra-spb.com/product_44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max.dp.ua/?ingr_14" TargetMode="External"/><Relationship Id="rId2" Type="http://schemas.openxmlformats.org/officeDocument/2006/relationships/hyperlink" Target="http://www.vitamax.dp.ua/?ingr_12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tamax.dp.ua/?ingr_1551" TargetMode="External"/><Relationship Id="rId4" Type="http://schemas.openxmlformats.org/officeDocument/2006/relationships/hyperlink" Target="http://www.vitamax.dp.ua/?ingr_1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o-inf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ЛЕЧЕНИЕ    ДИСБАКТЕРИОЗА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573325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30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30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0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дисбактериоза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3528392" cy="449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Диета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Лечение основного заболевания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Пробиотики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90"/>
          <a:stretch/>
        </p:blipFill>
        <p:spPr bwMode="auto">
          <a:xfrm>
            <a:off x="3959696" y="1988840"/>
            <a:ext cx="48961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51" y="32997"/>
            <a:ext cx="7125113" cy="9244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ПРОБИОТИКИ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06" y="908721"/>
            <a:ext cx="8219256" cy="4935807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это живые микроорганизмы и вещества микробного происхождения, оказывающие при естественном способе введения позитивные эффекты на физиологические, биохимические и иммунные реакции организма хозяина через стабилизацию и оптимизацию функции его нормальной микрофлоры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831056"/>
            <a:ext cx="3773249" cy="20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1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8964488" cy="79208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собственно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пробиотиков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</a:t>
            </a:r>
            <a:r>
              <a:rPr lang="ru-RU" sz="2000" dirty="0" smtClean="0"/>
              <a:t>(1996г.)                 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	классические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монокомпонентные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препараты, содержащие один штамм бактерий: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бифидумбактерин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лактобактерин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колибактерин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самоэлиминирующиеся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антагонисты: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бактисубтил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биоспорин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споробактерин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др.;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	комбинированные препараты, состоящие из нескольких штаммов бактерий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включающие добавки, усиливающие их действие: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ФЛОРБИОЛАКТ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аципол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ацилакт,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линекс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бифилиз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поколение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иммобилизованные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сорбенте живые бактерии, представители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нормофлоры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настоящее время к ним относятся сорбированные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бифидосодержащие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бифидумбактерин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форте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пробифор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376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ФЛОРБИОЛАКТ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35" t="32217" r="13607" b="9726"/>
          <a:stretch/>
        </p:blipFill>
        <p:spPr>
          <a:xfrm>
            <a:off x="4970357" y="1828700"/>
            <a:ext cx="3361849" cy="27506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7801" y="4588469"/>
            <a:ext cx="7125112" cy="1090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Регулирующий равновесие кишечной микрофлоры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D:\Загрузки хром\OSPanel\domains\localhost\redemimed.kz\images\doctors\large\5c32777f-2607-4835-bbe1-3a233de84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764704"/>
            <a:ext cx="4104456" cy="388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7380312" cy="54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Bifidobacterium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longum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10</a:t>
            </a:r>
            <a:r>
              <a:rPr lang="ru-RU" sz="28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Lactobacillus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bulgaris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10</a:t>
            </a:r>
            <a:r>
              <a:rPr lang="ru-RU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Lactobacillus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acidophilus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10</a:t>
            </a:r>
            <a:r>
              <a:rPr lang="ru-RU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diacetilactis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10</a:t>
            </a:r>
            <a:r>
              <a:rPr lang="en-US" sz="28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thermophilus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Propionibacterium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avidium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10</a:t>
            </a:r>
            <a:r>
              <a:rPr lang="en-US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Вспомогательные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вещества: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мальтодекстрин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магния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стеарат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22995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выпуска: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5770984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Капсулы во флаконе по 200мг и 400 мг 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капсула кишечнорастворимая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саше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пакетики) по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0,8 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1г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35" t="32217" r="13607" b="9726"/>
          <a:stretch/>
        </p:blipFill>
        <p:spPr>
          <a:xfrm>
            <a:off x="6444208" y="3284984"/>
            <a:ext cx="2464274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D:\Загрузки хром\OSPanel\domains\localhost\redemimed.kz\images\doctors\large\5c32777f-2607-4835-bbe1-3a233de84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639" y="332656"/>
            <a:ext cx="3240361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3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742731"/>
          </a:xfrm>
        </p:spPr>
        <p:txBody>
          <a:bodyPr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Bifidobacterium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longum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1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участвуют в синтезе витаминов группы В, аминокислот, белков, пантотеновой кислоты. Усиливают процессы всасывания ионов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железа,кальция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tooltip="Биологическое значение витамина Д"/>
              </a:rPr>
              <a:t>витамина 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через стенки кишечника.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Способны выделять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Биологическое значение жирных кислот"/>
              </a:rPr>
              <a:t>жирные кислоты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помогающие избежать расстройства кишечника, вызванного приемом лекарственных препаратов.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51" y="332656"/>
            <a:ext cx="7125113" cy="924475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Lactobacillus acidophilus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9685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Эти микроорганизмы незаменимы при неправильном питании, приеме антибиотиков. </a:t>
            </a:r>
            <a:r>
              <a:rPr lang="ru-RU" sz="2400" b="1" dirty="0" err="1" smtClean="0"/>
              <a:t>Lactobacillus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acidophilus</a:t>
            </a:r>
            <a:r>
              <a:rPr lang="ru-RU" sz="2400" b="1" dirty="0" smtClean="0"/>
              <a:t> </a:t>
            </a:r>
            <a:r>
              <a:rPr lang="ru-RU" sz="2400" dirty="0" smtClean="0"/>
              <a:t>способствуют профилактике развития бактериальных, вирусных и грибковых инфекций, принимают активное участие в синтезе некоторых витаминов группы В и витамина К.</a:t>
            </a:r>
          </a:p>
          <a:p>
            <a:r>
              <a:rPr lang="ru-RU" sz="2400" b="1" dirty="0" err="1" smtClean="0"/>
              <a:t>Lactobacillus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acidophilus</a:t>
            </a:r>
            <a:r>
              <a:rPr lang="ru-RU" sz="2400" dirty="0" smtClean="0"/>
              <a:t> помогают осуществлять </a:t>
            </a:r>
            <a:r>
              <a:rPr lang="ru-RU" sz="2400" dirty="0" smtClean="0">
                <a:hlinkClick r:id="rId2" tooltip="Препарат легкоусвояемого кальция"/>
              </a:rPr>
              <a:t>усвоение кальция</a:t>
            </a:r>
            <a:r>
              <a:rPr lang="ru-RU" sz="2400" dirty="0" smtClean="0"/>
              <a:t>, молочных продуктов, так как способны расщеплять лактозу.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20" y="5663723"/>
            <a:ext cx="3405773" cy="11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934670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30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30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Lactobacillus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Bulgaricus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328591"/>
          </a:xfrm>
        </p:spPr>
        <p:txBody>
          <a:bodyPr>
            <a:normAutofit/>
          </a:bodyPr>
          <a:lstStyle/>
          <a:p>
            <a:r>
              <a:rPr lang="ru-RU" b="1" dirty="0"/>
              <a:t>Болгарская палочка (</a:t>
            </a:r>
            <a:r>
              <a:rPr lang="ru-RU" b="1" dirty="0" err="1"/>
              <a:t>Lactobacillus</a:t>
            </a:r>
            <a:r>
              <a:rPr lang="ru-RU" b="1" dirty="0"/>
              <a:t> </a:t>
            </a:r>
            <a:r>
              <a:rPr lang="ru-RU" b="1" dirty="0" err="1"/>
              <a:t>Bulgaricus</a:t>
            </a:r>
            <a:r>
              <a:rPr lang="ru-RU" b="1" dirty="0"/>
              <a:t>) – </a:t>
            </a:r>
            <a:r>
              <a:rPr lang="ru-RU" b="1" dirty="0">
                <a:hlinkClick r:id="rId2"/>
              </a:rPr>
              <a:t>микроорганизм</a:t>
            </a:r>
            <a:r>
              <a:rPr lang="ru-RU" b="1" dirty="0"/>
              <a:t>, обеспечивающий молочнокислое сбраживание, например, молока.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Этот </a:t>
            </a:r>
            <a:r>
              <a:rPr lang="ru-RU" b="1" dirty="0"/>
              <a:t>вид микроорганизмов не характерен для нормальной микрофлоры кишечника, однако он обладает высокой биологической активностью в отношении патогенных и условно-патогенных микроорганизмов кишечника, существенно ускоряет их гибель и обеспечивает тем самым быстрое и эффективное заселение кишечника </a:t>
            </a:r>
            <a:r>
              <a:rPr lang="ru-RU" b="1" dirty="0">
                <a:hlinkClick r:id="rId3"/>
              </a:rPr>
              <a:t>ацидофильными </a:t>
            </a:r>
            <a:r>
              <a:rPr lang="ru-RU" b="1" dirty="0" err="1">
                <a:hlinkClick r:id="rId3"/>
              </a:rPr>
              <a:t>лактобактериями</a:t>
            </a:r>
            <a:r>
              <a:rPr lang="ru-RU" b="1" dirty="0"/>
              <a:t> и </a:t>
            </a:r>
            <a:r>
              <a:rPr lang="ru-RU" b="1" dirty="0" err="1">
                <a:hlinkClick r:id="rId4"/>
              </a:rPr>
              <a:t>бифидобактериями</a:t>
            </a:r>
            <a:r>
              <a:rPr lang="ru-RU" b="1" dirty="0"/>
              <a:t>. Эффективен для нормализации микрофлоры толстого кишечника при заболеваниях </a:t>
            </a:r>
            <a:r>
              <a:rPr lang="ru-RU" b="1" dirty="0">
                <a:hlinkClick r:id="rId5"/>
              </a:rPr>
              <a:t>желудочно-кишечного тракта</a:t>
            </a:r>
            <a:r>
              <a:rPr lang="ru-RU" b="1" dirty="0"/>
              <a:t>, после инфекционных заболеваний кишечника и антибиотикотерапии.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3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144000" cy="924475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Стрептококки и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пропионобактерии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24535"/>
          </a:xfrm>
        </p:spPr>
        <p:txBody>
          <a:bodyPr>
            <a:noAutofit/>
          </a:bodyPr>
          <a:lstStyle/>
          <a:p>
            <a:r>
              <a:rPr lang="ru-RU" sz="2400" b="1" dirty="0"/>
              <a:t>Непатогенные кишечные стрептококки </a:t>
            </a:r>
            <a:r>
              <a:rPr lang="ru-RU" sz="2400" dirty="0"/>
              <a:t>обладают антагонистической активностью по отношению к болезнетворным микроорганизмам, стимулируют выработку иммуноглобулинов</a:t>
            </a:r>
            <a:r>
              <a:rPr lang="ru-RU" sz="2400" dirty="0" smtClean="0">
                <a:hlinkClick r:id="rId2"/>
              </a:rPr>
              <a:t>.</a:t>
            </a:r>
            <a:endParaRPr lang="ru-RU" sz="2400" dirty="0" smtClean="0"/>
          </a:p>
          <a:p>
            <a:r>
              <a:rPr lang="ru-RU" sz="2400" b="1" dirty="0"/>
              <a:t>анаэробные </a:t>
            </a:r>
            <a:r>
              <a:rPr lang="ru-RU" sz="2400" b="1" dirty="0" err="1" smtClean="0"/>
              <a:t>пропионобактерии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Снижая </a:t>
            </a:r>
            <a:r>
              <a:rPr lang="ru-RU" sz="2400" dirty="0"/>
              <a:t>рН окружающей среды, </a:t>
            </a:r>
            <a:r>
              <a:rPr lang="ru-RU" sz="2400" dirty="0" err="1"/>
              <a:t>пропионобактерии</a:t>
            </a:r>
            <a:r>
              <a:rPr lang="ru-RU" sz="2400" dirty="0"/>
              <a:t> проявляют антагонистические свойства в отношении патогенных и условно патогенных бактерий.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2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74" y="0"/>
            <a:ext cx="8640960" cy="4320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Нормальная микрофлора кишечника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7276506"/>
              </p:ext>
            </p:extLst>
          </p:nvPr>
        </p:nvGraphicFramePr>
        <p:xfrm>
          <a:off x="395536" y="692695"/>
          <a:ext cx="8280920" cy="58998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42648"/>
                <a:gridCol w="3038272"/>
              </a:tblGrid>
              <a:tr h="2976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Состав </a:t>
                      </a:r>
                      <a:r>
                        <a:rPr lang="ru-RU" sz="1600" dirty="0" err="1">
                          <a:effectLst/>
                        </a:rPr>
                        <a:t>микробиоценоза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Число клеток в 1 г кала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1. Облигатная (главная, постоянная) микрофлора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638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Бифидумбактерии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8</a:t>
                      </a:r>
                      <a:r>
                        <a:rPr lang="ru-RU" sz="1600" dirty="0">
                          <a:effectLst/>
                        </a:rPr>
                        <a:t>-10</a:t>
                      </a:r>
                      <a:r>
                        <a:rPr lang="ru-RU" sz="1600" baseline="30000" dirty="0"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Бактероиды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7</a:t>
                      </a:r>
                      <a:r>
                        <a:rPr lang="ru-RU" sz="1600" dirty="0">
                          <a:effectLst/>
                        </a:rPr>
                        <a:t>-10</a:t>
                      </a:r>
                      <a:r>
                        <a:rPr lang="ru-RU" sz="1600" baseline="30000" dirty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Лактобактерии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7</a:t>
                      </a:r>
                      <a:r>
                        <a:rPr lang="ru-RU" sz="1600" dirty="0">
                          <a:effectLst/>
                        </a:rPr>
                        <a:t>-10</a:t>
                      </a:r>
                      <a:r>
                        <a:rPr lang="ru-RU" sz="1600" baseline="30000" dirty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Кишечная палочка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6</a:t>
                      </a:r>
                      <a:r>
                        <a:rPr lang="ru-RU" sz="1600" dirty="0">
                          <a:effectLst/>
                        </a:rPr>
                        <a:t>-10</a:t>
                      </a:r>
                      <a:r>
                        <a:rPr lang="ru-RU" sz="1600" baseline="30000" dirty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58076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 том числе со слабо выраженными ферментативными свойствами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до 10 %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36523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Энтерококк (фекальный стрептококк)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-10</a:t>
                      </a:r>
                      <a:r>
                        <a:rPr lang="ru-RU" sz="1600" baseline="30000" dirty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2. Факультативная (непостоянная) микрофлора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92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Микрококки:</a:t>
                      </a:r>
                    </a:p>
                    <a:p>
                      <a:pPr algn="just"/>
                      <a:r>
                        <a:rPr lang="ru-RU" sz="1600" dirty="0" err="1" smtClean="0">
                          <a:effectLst/>
                        </a:rPr>
                        <a:t>Стрептококки,пептострептококки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</a:p>
                    <a:p>
                      <a:pPr algn="just"/>
                      <a:r>
                        <a:rPr lang="ru-RU" sz="1600" dirty="0" err="1" smtClean="0">
                          <a:effectLst/>
                        </a:rPr>
                        <a:t>Стафилококки,кампилобактер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0-10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 (в сумме)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Протей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Менее 10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Дрожжеподобные грибы и др.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Менее 10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 Транзиторная (случайная) микрофлора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91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Клостридии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</a:rPr>
                        <a:t>Синегнойная палочка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</a:rPr>
                        <a:t>Грибы рода Candida и др.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</a:rPr>
                        <a:t>Единичные  и </a:t>
                      </a:r>
                      <a:r>
                        <a:rPr lang="ru-RU" sz="1600" dirty="0">
                          <a:effectLst/>
                        </a:rPr>
                        <a:t>непостоянные </a:t>
                      </a:r>
                      <a:r>
                        <a:rPr lang="ru-RU" sz="1600" dirty="0" err="1" smtClean="0">
                          <a:effectLst/>
                        </a:rPr>
                        <a:t>микроколонии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  <a:tr h="2976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4. Патогенная флора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Не должно быть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7548" marR="6754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592541"/>
            <a:ext cx="7075976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Состав микрофлоры толстой кишки здорового человека (А.Ю. Барановский, Э.А. Кондрашкина, 2000.)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9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548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Способы </a:t>
            </a:r>
            <a:r>
              <a:rPr lang="ru-RU" sz="2800" b="1" dirty="0">
                <a:solidFill>
                  <a:srgbClr val="FF0000"/>
                </a:solidFill>
              </a:rPr>
              <a:t>применении и </a:t>
            </a:r>
            <a:r>
              <a:rPr lang="ru-RU" sz="2800" b="1" dirty="0" smtClean="0">
                <a:solidFill>
                  <a:srgbClr val="FF0000"/>
                </a:solidFill>
              </a:rPr>
              <a:t>дозировка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7"/>
            <a:ext cx="6336704" cy="5241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Дозировка для детей до 7 лет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/>
              <a:t>0,8 </a:t>
            </a:r>
            <a:r>
              <a:rPr lang="ru-RU" sz="2400" dirty="0"/>
              <a:t>г в пакете или капсулы 200 </a:t>
            </a:r>
            <a:r>
              <a:rPr lang="ru-RU" sz="2400" dirty="0" smtClean="0"/>
              <a:t>мг)</a:t>
            </a:r>
            <a:endParaRPr lang="ru-RU" sz="2400" dirty="0"/>
          </a:p>
          <a:p>
            <a:r>
              <a:rPr lang="ru-RU" sz="2400" b="1" dirty="0" smtClean="0">
                <a:solidFill>
                  <a:schemeClr val="tx2"/>
                </a:solidFill>
              </a:rPr>
              <a:t>детям </a:t>
            </a:r>
            <a:r>
              <a:rPr lang="ru-RU" sz="2400" b="1" dirty="0">
                <a:solidFill>
                  <a:schemeClr val="tx2"/>
                </a:solidFill>
              </a:rPr>
              <a:t>до 6 мес. по 1 пакету (капсуле) 1 раз в сутки;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детям </a:t>
            </a:r>
            <a:r>
              <a:rPr lang="ru-RU" sz="2400" b="1" dirty="0">
                <a:solidFill>
                  <a:schemeClr val="tx2"/>
                </a:solidFill>
              </a:rPr>
              <a:t>от 6 мес. до 3 лет – по 1 пакету (капсуле) 2 раза в сутки;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детям </a:t>
            </a:r>
            <a:r>
              <a:rPr lang="ru-RU" sz="2400" b="1" dirty="0">
                <a:solidFill>
                  <a:schemeClr val="tx2"/>
                </a:solidFill>
              </a:rPr>
              <a:t>от 3 лет до 7 лет – по 1 пакету (капсуле) 3 раза в </a:t>
            </a:r>
            <a:r>
              <a:rPr lang="ru-RU" sz="2400" b="1" dirty="0" smtClean="0">
                <a:solidFill>
                  <a:schemeClr val="tx2"/>
                </a:solidFill>
              </a:rPr>
              <a:t>сутки.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Длительность приема от 1 до 3 недель.</a:t>
            </a:r>
          </a:p>
          <a:p>
            <a:pPr marL="0" indent="0" algn="ctr">
              <a:buNone/>
            </a:pPr>
            <a:r>
              <a:rPr lang="ru-RU" sz="2000" dirty="0" smtClean="0"/>
              <a:t>Детям грудного возраста дают во время кормления, смешав содержимое пакета или капсулы с грудным молоком или  продуктом детского питания.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82" y="908720"/>
            <a:ext cx="28083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35" t="32217" r="13607" b="9726"/>
          <a:stretch/>
        </p:blipFill>
        <p:spPr>
          <a:xfrm>
            <a:off x="6444208" y="3284984"/>
            <a:ext cx="2464274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244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Способы применении и дозировка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676875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Дозировка </a:t>
            </a:r>
            <a:r>
              <a:rPr lang="ru-RU" sz="2600" b="1" u="sng" dirty="0">
                <a:solidFill>
                  <a:srgbClr val="FF0000"/>
                </a:solidFill>
              </a:rPr>
              <a:t>для детей старше 7 лет и взрослым: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(1,0 </a:t>
            </a:r>
            <a:r>
              <a:rPr lang="ru-RU" sz="2800" dirty="0"/>
              <a:t>г в пакете или капсулы 400 мг</a:t>
            </a:r>
            <a:r>
              <a:rPr lang="ru-RU" sz="2800" dirty="0" smtClean="0"/>
              <a:t>.)</a:t>
            </a:r>
            <a:endParaRPr lang="ru-RU" sz="2800" dirty="0"/>
          </a:p>
          <a:p>
            <a:r>
              <a:rPr lang="ru-RU" sz="2800" b="1" dirty="0">
                <a:solidFill>
                  <a:schemeClr val="tx2"/>
                </a:solidFill>
              </a:rPr>
              <a:t>Принимать по 2 пакета (капсулы) 2-3 раза в сутки.</a:t>
            </a:r>
          </a:p>
          <a:p>
            <a:pPr marL="0" indent="0">
              <a:buNone/>
            </a:pPr>
            <a:endParaRPr lang="ru-RU" sz="2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Длительность приема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от </a:t>
            </a:r>
            <a:r>
              <a:rPr lang="ru-RU" sz="2600" b="1" dirty="0">
                <a:solidFill>
                  <a:schemeClr val="tx2"/>
                </a:solidFill>
              </a:rPr>
              <a:t>1 до 3 </a:t>
            </a:r>
            <a:r>
              <a:rPr lang="ru-RU" sz="2600" b="1" dirty="0" smtClean="0">
                <a:solidFill>
                  <a:schemeClr val="tx2"/>
                </a:solidFill>
              </a:rPr>
              <a:t>недель.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Детям </a:t>
            </a:r>
            <a:r>
              <a:rPr lang="ru-RU" sz="2000" dirty="0"/>
              <a:t>старшего возраста и взрослым перед употреблением растворяют в охлажденной воде из расчета 40-50 мл на 1 пакет.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Принимать </a:t>
            </a:r>
            <a:r>
              <a:rPr lang="ru-RU" sz="2000" dirty="0"/>
              <a:t>во время еды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7200" y1="85333" x2="30333" y2="89867"/>
                        <a14:backgroundMark x1="14200" y1="86667" x2="16667" y2="88267"/>
                        <a14:backgroundMark x1="13133" y1="92800" x2="85067" y2="84000"/>
                        <a14:backgroundMark x1="87200" y1="88267" x2="15867" y2="89600"/>
                      </a14:backgroundRemoval>
                    </a14:imgEffect>
                  </a14:imgLayer>
                </a14:imgProps>
              </a:ext>
            </a:extLst>
          </a:blip>
          <a:srcRect l="13377" t="32076" r="16111" b="9414"/>
          <a:stretch/>
        </p:blipFill>
        <p:spPr>
          <a:xfrm>
            <a:off x="6372200" y="2996952"/>
            <a:ext cx="2352438" cy="1952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407"/>
            <a:ext cx="7125113" cy="92447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1"/>
            <a:ext cx="7450987" cy="446449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Восстановление  нарушенной микрофлоры кишечника.</a:t>
            </a:r>
          </a:p>
          <a:p>
            <a:r>
              <a:rPr lang="ru-RU" sz="3200" dirty="0" smtClean="0"/>
              <a:t>Дисбактериоз различной  этиологии.</a:t>
            </a:r>
          </a:p>
          <a:p>
            <a:r>
              <a:rPr lang="ru-RU" sz="3200" dirty="0" smtClean="0"/>
              <a:t>Диарея различной этиологии.</a:t>
            </a:r>
          </a:p>
          <a:p>
            <a:r>
              <a:rPr lang="ru-RU" sz="3200" dirty="0" smtClean="0"/>
              <a:t>Прием антибиотиков.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  <a:r>
              <a:rPr lang="ru-RU" sz="2400" dirty="0" smtClean="0"/>
              <a:t>              Противопоказания:</a:t>
            </a:r>
          </a:p>
          <a:p>
            <a:pPr marL="0" indent="0">
              <a:buNone/>
            </a:pPr>
            <a:r>
              <a:rPr lang="ru-RU" sz="2400" dirty="0" smtClean="0"/>
              <a:t>              Индивидуальная непереносимость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35" t="32217" r="13607" b="9726"/>
          <a:stretch/>
        </p:blipFill>
        <p:spPr>
          <a:xfrm>
            <a:off x="7164288" y="188640"/>
            <a:ext cx="1730071" cy="1415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5877272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30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30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D:\Загрузки хром\OSPanel\domains\localhost\redemimed.kz\images\doctors\large\5c32777f-2607-4835-bbe1-3a233de84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1800200" cy="18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0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7917201" cy="6926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нормальной микрофлоры кишечника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4" y="1046498"/>
            <a:ext cx="8388423" cy="5238110"/>
          </a:xfrm>
        </p:spPr>
        <p:txBody>
          <a:bodyPr>
            <a:normAutofit fontScale="92500" lnSpcReduction="10000"/>
          </a:bodyPr>
          <a:lstStyle/>
          <a:p>
            <a:pPr lvl="2" fontAlgn="base">
              <a:buFont typeface="Wingdings" pitchFamily="2" charset="2"/>
              <a:buChar char="ü"/>
            </a:pPr>
            <a:r>
              <a:rPr lang="ru-RU" sz="2000" b="1" dirty="0" smtClean="0"/>
              <a:t>Создает </a:t>
            </a:r>
            <a:r>
              <a:rPr lang="ru-RU" sz="2000" b="1" dirty="0"/>
              <a:t>кислую среду </a:t>
            </a:r>
            <a:r>
              <a:rPr lang="ru-RU" sz="2000" dirty="0"/>
              <a:t>(рН среды толстой кишки до 5.3-5.8), что препятствует размножению патогенной, гнилостной и газообразующей микрофлоры кишечника;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ru-RU" sz="2000" b="1" dirty="0"/>
              <a:t>способствует ферментативному перевариванию пищевых ингредиентов </a:t>
            </a:r>
            <a:r>
              <a:rPr lang="ru-RU" sz="2000" dirty="0" smtClean="0"/>
              <a:t>( </a:t>
            </a:r>
            <a:r>
              <a:rPr lang="ru-RU" sz="2000" dirty="0"/>
              <a:t>усиливают гидролиз белков, омыляют жиры, </a:t>
            </a:r>
            <a:r>
              <a:rPr lang="ru-RU" sz="2000" dirty="0" err="1"/>
              <a:t>сбраживают</a:t>
            </a:r>
            <a:r>
              <a:rPr lang="ru-RU" sz="2000" dirty="0"/>
              <a:t> углеводы, растворяют клетчатку);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ru-RU" sz="2000" b="1" dirty="0"/>
              <a:t>выполняет </a:t>
            </a:r>
            <a:r>
              <a:rPr lang="ru-RU" sz="2000" b="1" dirty="0" err="1"/>
              <a:t>витаминообразующую</a:t>
            </a:r>
            <a:r>
              <a:rPr lang="ru-RU" sz="2000" b="1" dirty="0"/>
              <a:t> </a:t>
            </a:r>
            <a:r>
              <a:rPr lang="ru-RU" sz="2000" b="1" dirty="0" smtClean="0"/>
              <a:t>функцию </a:t>
            </a:r>
            <a:r>
              <a:rPr lang="ru-RU" sz="2000" dirty="0" smtClean="0"/>
              <a:t>(вит </a:t>
            </a:r>
            <a:r>
              <a:rPr lang="ru-RU" sz="2000" dirty="0"/>
              <a:t>К, группы В, фолиевой и никотиновой кислоты);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ru-RU" sz="2000" b="1" dirty="0"/>
              <a:t>участвует в синтетической, пищеварительной и </a:t>
            </a:r>
            <a:r>
              <a:rPr lang="ru-RU" sz="2000" b="1" dirty="0" err="1"/>
              <a:t>детоксицирующей</a:t>
            </a:r>
            <a:r>
              <a:rPr lang="ru-RU" sz="2000" b="1" dirty="0"/>
              <a:t> функциях кишечника </a:t>
            </a:r>
            <a:r>
              <a:rPr lang="ru-RU" sz="2000" dirty="0"/>
              <a:t>(</a:t>
            </a:r>
            <a:r>
              <a:rPr lang="ru-RU" sz="2000" dirty="0" err="1"/>
              <a:t>бифидо</a:t>
            </a:r>
            <a:r>
              <a:rPr lang="ru-RU" sz="2000" dirty="0"/>
              <a:t>- и </a:t>
            </a:r>
            <a:r>
              <a:rPr lang="ru-RU" sz="2000" dirty="0" err="1"/>
              <a:t>лактобактерии</a:t>
            </a:r>
            <a:r>
              <a:rPr lang="ru-RU" sz="2000" dirty="0"/>
              <a:t> уменьшают проницаемость сосудистых тканевых барьеров для токсинов патогенных и условно-патогенных микроорганизмов, препятствуют проникновению бактерий во внутренние органы и кровь);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244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нормальной микрофлоры кишечника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980729"/>
            <a:ext cx="8964488" cy="5472608"/>
          </a:xfrm>
        </p:spPr>
        <p:txBody>
          <a:bodyPr>
            <a:normAutofit/>
          </a:bodyPr>
          <a:lstStyle/>
          <a:p>
            <a:pPr lvl="2" fontAlgn="base">
              <a:buFont typeface="Wingdings" pitchFamily="2" charset="2"/>
              <a:buChar char="ü"/>
            </a:pPr>
            <a:r>
              <a:rPr lang="ru-RU" sz="2000" b="1" dirty="0" smtClean="0"/>
              <a:t>Повышает </a:t>
            </a:r>
            <a:r>
              <a:rPr lang="ru-RU" sz="2000" b="1" dirty="0"/>
              <a:t>иммунологическую резистентность организма (</a:t>
            </a:r>
            <a:r>
              <a:rPr lang="ru-RU" sz="2000" b="1" dirty="0" err="1"/>
              <a:t>бифидо</a:t>
            </a:r>
            <a:r>
              <a:rPr lang="ru-RU" sz="2000" b="1" dirty="0"/>
              <a:t>- </a:t>
            </a:r>
            <a:r>
              <a:rPr lang="ru-RU" sz="2000" dirty="0"/>
              <a:t>и </a:t>
            </a:r>
            <a:r>
              <a:rPr lang="ru-RU" sz="2000" dirty="0" err="1"/>
              <a:t>лактобактерии</a:t>
            </a:r>
            <a:r>
              <a:rPr lang="ru-RU" sz="2000" dirty="0"/>
              <a:t> стимулируют функцию лимфоцитов, синтез иммуноглобулинов, интерферона, цитокинов, увеличивают уровень комплемента, активность лизоцима);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ru-RU" sz="2000" b="1" dirty="0"/>
              <a:t>У</a:t>
            </a:r>
            <a:r>
              <a:rPr lang="ru-RU" sz="2000" b="1" dirty="0" smtClean="0"/>
              <a:t>силивает </a:t>
            </a:r>
            <a:r>
              <a:rPr lang="ru-RU" sz="2000" b="1" dirty="0"/>
              <a:t>физиологическую активность желудочно-кишечного тракта</a:t>
            </a:r>
            <a:r>
              <a:rPr lang="ru-RU" sz="2000" dirty="0"/>
              <a:t>, в частности, перистальтику кишечника;</a:t>
            </a:r>
          </a:p>
          <a:p>
            <a:pPr lvl="2" fontAlgn="base">
              <a:buFont typeface="Wingdings" pitchFamily="2" charset="2"/>
              <a:buChar char="ü"/>
            </a:pPr>
            <a:r>
              <a:rPr lang="ru-RU" sz="2000" b="1" dirty="0" smtClean="0"/>
              <a:t>Играет </a:t>
            </a:r>
            <a:r>
              <a:rPr lang="ru-RU" sz="2000" b="1" dirty="0"/>
              <a:t>важную роль в конечных этапах метаболизма холестерина и желчных кислот</a:t>
            </a:r>
            <a:r>
              <a:rPr lang="ru-RU" sz="2000" dirty="0"/>
              <a:t>. </a:t>
            </a:r>
            <a:r>
              <a:rPr lang="ru-RU" sz="2000" dirty="0" smtClean="0"/>
              <a:t>В </a:t>
            </a:r>
            <a:r>
              <a:rPr lang="ru-RU" sz="2000" dirty="0"/>
              <a:t>норме около 80-90% желчных кислот </a:t>
            </a:r>
            <a:r>
              <a:rPr lang="ru-RU" sz="2000" dirty="0" err="1"/>
              <a:t>реабсорбируется</a:t>
            </a:r>
            <a:r>
              <a:rPr lang="ru-RU" sz="2000" dirty="0"/>
              <a:t>, остальная их часть выделяется с калом. Присутствие желчных кислот в толстом кишечнике замедляет всасывание воды. Деятельность микрофлоры способствует нормальному формированию кала.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7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1177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Дисбактериоз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кишечника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2" y="1292731"/>
            <a:ext cx="425881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клинико-лабораторный синдром, возникающий при целом ряде заболеваний и клинических ситуаций, который характеризуется изменением качественного и/или количественного состава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нормофлоры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87" y="1772816"/>
            <a:ext cx="452761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93467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3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96744" cy="126754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дисбактериоза </a:t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6635080" cy="46413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Искусственное вскармливание;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 нерациональное питание;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 стрессы;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/>
              </a:rPr>
              <a:t> немытые овощи и фрукты;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антибиотикотерапия;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5653"/>
            <a:ext cx="2536304" cy="25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416824" cy="525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Дисбактериоз сопровождается постоянным чувством дискомфорта, вздутием кишечника, метеоризмом, тяжестью в животе, тошнотой, неприятным вкусом во рту, поносами или запором. </a:t>
            </a:r>
            <a:endParaRPr lang="ru-RU" b="1" dirty="0" smtClean="0"/>
          </a:p>
          <a:p>
            <a:pPr algn="r"/>
            <a:r>
              <a:rPr lang="ru-RU" b="1" dirty="0" smtClean="0"/>
              <a:t>Часто </a:t>
            </a:r>
            <a:r>
              <a:rPr lang="ru-RU" b="1" dirty="0"/>
              <a:t>наблюдаются признаки общей интоксикации, вялость, снижается трудоспособность. Каловые массы имеют резкий гнилостный или кислый </a:t>
            </a:r>
            <a:r>
              <a:rPr lang="ru-RU" b="1" dirty="0" smtClean="0"/>
              <a:t>запах.</a:t>
            </a:r>
          </a:p>
          <a:p>
            <a:pPr algn="r"/>
            <a:r>
              <a:rPr lang="ru-RU" b="1" dirty="0" smtClean="0"/>
              <a:t>При </a:t>
            </a:r>
            <a:r>
              <a:rPr lang="ru-RU" b="1" dirty="0"/>
              <a:t>длительном течении возможны </a:t>
            </a:r>
            <a:r>
              <a:rPr lang="ru-RU" b="1" dirty="0" err="1"/>
              <a:t>гипоавитаминозы</a:t>
            </a:r>
            <a:r>
              <a:rPr lang="ru-RU" b="1" dirty="0"/>
              <a:t> (особенно дефицит витаминов группы В). Некоторые виды кишечного дисбактериоза могут угрожать сепсисом. </a:t>
            </a:r>
            <a:endParaRPr lang="ru-RU" b="1" dirty="0" smtClean="0"/>
          </a:p>
          <a:p>
            <a:pPr algn="r"/>
            <a:r>
              <a:rPr lang="ru-RU" b="1" dirty="0" smtClean="0"/>
              <a:t>Дисбактериоз </a:t>
            </a:r>
            <a:r>
              <a:rPr lang="ru-RU" b="1" dirty="0"/>
              <a:t>может стать причиной анемии, аллергии, экземы, бронхиальной астмы, привести к почечной </a:t>
            </a:r>
            <a:r>
              <a:rPr lang="ru-RU" b="1" dirty="0" smtClean="0"/>
              <a:t>   недостаточности </a:t>
            </a:r>
            <a:r>
              <a:rPr lang="ru-RU" b="1" dirty="0"/>
              <a:t>и печеночной энцефалопатии,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к </a:t>
            </a:r>
            <a:r>
              <a:rPr lang="ru-RU" b="1" dirty="0"/>
              <a:t>депрессии, а иногда и </a:t>
            </a:r>
            <a:r>
              <a:rPr lang="ru-RU" b="1" dirty="0" smtClean="0"/>
              <a:t>психическим расстройствам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67" y1="6709" x2="35395" y2="8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" y="1916832"/>
            <a:ext cx="2145856" cy="332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34670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Дисбактериоз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824" y="1"/>
            <a:ext cx="8568951" cy="440277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Это функциональное нарушение, связанное с изменением нормального состава микроорганизмов кишечника –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"полезных" </a:t>
            </a:r>
            <a:r>
              <a:rPr lang="ru-RU" sz="3200" dirty="0" smtClean="0">
                <a:effectLst/>
              </a:rPr>
              <a:t>становится меньше,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"вредных" </a:t>
            </a:r>
            <a:r>
              <a:rPr lang="ru-RU" sz="3200" dirty="0" smtClean="0">
                <a:effectLst/>
              </a:rPr>
              <a:t>– больше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  <p:pic>
        <p:nvPicPr>
          <p:cNvPr id="6" name="Picture 2" descr="C:\Documents and Settings\Admin\Мои документы\весы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099" y="4017478"/>
            <a:ext cx="2198360" cy="20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ве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844" y="3939502"/>
            <a:ext cx="2324048" cy="22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6131" y="4886324"/>
            <a:ext cx="2463030" cy="7006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Плохие бактерии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35540" y="3436617"/>
            <a:ext cx="277621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ПАТОЛОГИЯ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5540" y="4640375"/>
            <a:ext cx="1725039" cy="482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Хорошие бактерии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6761" y="3350309"/>
            <a:ext cx="2416174" cy="1087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94848" y="4968764"/>
            <a:ext cx="1725039" cy="482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Хорошие бактерии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57412" y="4997993"/>
            <a:ext cx="2203740" cy="7006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Плохие бактерии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712968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Роль болезнетворных</a:t>
            </a:r>
            <a:r>
              <a:rPr lang="ru-RU" sz="2800" b="1" dirty="0">
                <a:solidFill>
                  <a:srgbClr val="FF0000"/>
                </a:solidFill>
              </a:rPr>
              <a:t> «</a:t>
            </a:r>
            <a:r>
              <a:rPr lang="ru-RU" sz="2800" b="1" dirty="0" smtClean="0">
                <a:solidFill>
                  <a:srgbClr val="FF0000"/>
                </a:solidFill>
              </a:rPr>
              <a:t>плохих»</a:t>
            </a:r>
            <a:r>
              <a:rPr lang="ru-RU" sz="2800" dirty="0" smtClean="0"/>
              <a:t> </a:t>
            </a:r>
            <a:r>
              <a:rPr lang="ru-RU" sz="2800" dirty="0" smtClean="0">
                <a:effectLst/>
              </a:rPr>
              <a:t>бактерий 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848872" cy="473405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Они вытесняют нормальные бактерии, усугубляя болезненное состояние человека; </a:t>
            </a:r>
          </a:p>
          <a:p>
            <a:r>
              <a:rPr lang="ru-RU" sz="1600" dirty="0" smtClean="0">
                <a:solidFill>
                  <a:srgbClr val="C00000"/>
                </a:solidFill>
                <a:effectLst/>
              </a:rPr>
              <a:t>Выделяют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 токсические вещества – это плохое самочувствие; </a:t>
            </a:r>
          </a:p>
          <a:p>
            <a:r>
              <a:rPr lang="ru-RU" dirty="0" smtClean="0">
                <a:solidFill>
                  <a:srgbClr val="C00000"/>
                </a:solidFill>
                <a:effectLst/>
              </a:rPr>
              <a:t>Нарушают работу кишечника – это понос или запор; </a:t>
            </a:r>
          </a:p>
          <a:p>
            <a:r>
              <a:rPr lang="ru-RU" dirty="0" smtClean="0">
                <a:solidFill>
                  <a:srgbClr val="C00000"/>
                </a:solidFill>
                <a:effectLst/>
              </a:rPr>
              <a:t>Нарушают переваривание пищи – что оборачивается дефицитом некоторых питательных веществ и витаминов; </a:t>
            </a:r>
          </a:p>
          <a:p>
            <a:r>
              <a:rPr lang="ru-RU" dirty="0" smtClean="0">
                <a:solidFill>
                  <a:srgbClr val="C00000"/>
                </a:solidFill>
                <a:effectLst/>
              </a:rPr>
              <a:t>Нарушают иммунную защиту организма – человек чаще болеет; </a:t>
            </a:r>
          </a:p>
          <a:p>
            <a:r>
              <a:rPr lang="ru-RU" dirty="0" smtClean="0">
                <a:solidFill>
                  <a:srgbClr val="C00000"/>
                </a:solidFill>
                <a:effectLst/>
              </a:rPr>
              <a:t>Вызывают нарушения умственного и физического развития ребенка (как результат длительного отравления бактериальными ядами); </a:t>
            </a:r>
          </a:p>
          <a:p>
            <a:r>
              <a:rPr lang="ru-RU" dirty="0" smtClean="0">
                <a:solidFill>
                  <a:srgbClr val="C00000"/>
                </a:solidFill>
                <a:effectLst/>
              </a:rPr>
              <a:t>Наконец – вызывают или провоцируют инфекционные болезни</a:t>
            </a:r>
          </a:p>
        </p:txBody>
      </p:sp>
      <p:pic>
        <p:nvPicPr>
          <p:cNvPr id="2051" name="Picture 3" descr="C:\Users\гыук\Desktop\плохие бак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2708920"/>
            <a:ext cx="1190624" cy="1190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934670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ФЛОРБИОЛАКТ</a:t>
            </a:r>
          </a:p>
          <a:p>
            <a:r>
              <a:rPr lang="ru-RU" sz="1600" b="1" dirty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600" b="1" dirty="0" smtClean="0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апсулы №20, саше №10</a:t>
            </a:r>
            <a:endParaRPr lang="ru-RU" sz="1600" b="1" dirty="0">
              <a:solidFill>
                <a:srgbClr val="6699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8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3910</TotalTime>
  <Words>1123</Words>
  <Application>Microsoft Office PowerPoint</Application>
  <PresentationFormat>Экран (4:3)</PresentationFormat>
  <Paragraphs>175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ЛЕЧЕНИЕ    ДИСБАКТЕРИОЗА</vt:lpstr>
      <vt:lpstr>Нормальная микрофлора кишечника</vt:lpstr>
      <vt:lpstr>Функции нормальной микрофлоры кишечника</vt:lpstr>
      <vt:lpstr>Функции нормальной микрофлоры кишечника</vt:lpstr>
      <vt:lpstr>Дисбактериоз кишечника</vt:lpstr>
      <vt:lpstr>Причины дисбактериоза  у детей</vt:lpstr>
      <vt:lpstr>Клиническая картина</vt:lpstr>
      <vt:lpstr>Дисбактериоз</vt:lpstr>
      <vt:lpstr>Роль болезнетворных «плохих» бактерий : </vt:lpstr>
      <vt:lpstr>Лечение дисбактериоза</vt:lpstr>
      <vt:lpstr>ПРОБИОТИКИ</vt:lpstr>
      <vt:lpstr>Классификация собственно пробиотиков                                                                               (1996г.)                   </vt:lpstr>
      <vt:lpstr>ФЛОРБИОЛАКТ</vt:lpstr>
      <vt:lpstr>Состав</vt:lpstr>
      <vt:lpstr>Форма выпуска:</vt:lpstr>
      <vt:lpstr>Bifidobacterium longum</vt:lpstr>
      <vt:lpstr>Lactobacillus acidophilus </vt:lpstr>
      <vt:lpstr>Lactobacillus Bulgaricus</vt:lpstr>
      <vt:lpstr>Стрептококки и пропионобактерии</vt:lpstr>
      <vt:lpstr>    Способы применении и дозировка</vt:lpstr>
      <vt:lpstr>Способы применении и дозировка</vt:lpstr>
      <vt:lpstr>Показания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danar</cp:lastModifiedBy>
  <cp:revision>242</cp:revision>
  <dcterms:created xsi:type="dcterms:W3CDTF">2013-03-26T10:40:39Z</dcterms:created>
  <dcterms:modified xsi:type="dcterms:W3CDTF">2020-01-04T21:45:45Z</dcterms:modified>
</cp:coreProperties>
</file>